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3468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401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12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729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656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707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9353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9178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606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843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859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AEECE-6209-4E06-AAB3-694B0601E4F9}" type="datetimeFigureOut">
              <a:rPr lang="es-CL" smtClean="0"/>
              <a:t>07/03/2016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863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interest.com/redpositiva/la-hora-del-caf%C3%A9-producto-colombia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5085184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PROGRAMA DE MEJORAMIENTO DE GESTION AÑO 2016</a:t>
            </a:r>
            <a:endParaRPr lang="es-CL" dirty="0"/>
          </a:p>
        </p:txBody>
      </p:sp>
      <p:pic>
        <p:nvPicPr>
          <p:cNvPr id="3" name="4 Imagen" descr="Nuevo Formato Logo Municipalidad Tiempos Nue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7488832" cy="115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http://t2.gstatic.com/images?q=tbn:ANd9GcSTX986QUNUqU9C1rJwcJFKZiGIV8hkTBXym9ugBm-Ucxf9Klml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88840"/>
            <a:ext cx="3960440" cy="219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8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CONTEXTO LEGAL</a:t>
            </a:r>
            <a:endParaRPr lang="es-C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628800"/>
            <a:ext cx="8229600" cy="4389120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>
              <a:lnSpc>
                <a:spcPct val="80000"/>
              </a:lnSpc>
              <a:buBlip>
                <a:blip r:embed="rId2"/>
              </a:buBlip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Ley  19.803 de 2002 establece la asignación por la aplicación de programas de mejoramiento de gestión municipal.</a:t>
            </a:r>
          </a:p>
          <a:p>
            <a:pPr marL="400050" indent="-40005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Determina que se fijarán Incentivos por gestión institucional vinculado al cumplimiento de un programa de mejoramiento de gestión con objetivos medibles a través de indicadores preestablecidos e incentivos por  desempeño colectivo por área de trabajo vinculado al cumplimiento de metas por dirección, departamento o unidad municipal. </a:t>
            </a:r>
          </a:p>
          <a:p>
            <a:pPr marL="725488" lvl="1" indent="-381000" algn="just" eaLnBrk="1" hangingPunct="1">
              <a:lnSpc>
                <a:spcPct val="80000"/>
              </a:lnSpc>
              <a:buClr>
                <a:srgbClr val="FFFFFF"/>
              </a:buClr>
              <a:buFontTx/>
              <a:buBlip>
                <a:blip r:embed="rId2"/>
              </a:buBlip>
            </a:pP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La Ley 20.198 reactiva la vigencia de los Planes de Mejoramiento de la Gestión durante el año 2007, y modifica los rangos de cumplimiento en los objetivos colectivos.</a:t>
            </a:r>
          </a:p>
        </p:txBody>
      </p:sp>
      <p:pic>
        <p:nvPicPr>
          <p:cNvPr id="5" name="4 Imagen" descr="Nuevo Formato Logo Municipalidad Tiempos Nuev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2160364" cy="65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8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ORIENTACIONES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326210" y="1844824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/>
              <a:t>• M</a:t>
            </a:r>
            <a:r>
              <a:rPr lang="es-CL" sz="2400" dirty="0" smtClean="0"/>
              <a:t>ejorar </a:t>
            </a:r>
            <a:r>
              <a:rPr lang="es-CL" sz="2400" dirty="0"/>
              <a:t>la calidad de los servicios municipales que se entregan a la comunidad, </a:t>
            </a:r>
            <a:endParaRPr lang="es-CL" sz="2400" dirty="0" smtClean="0"/>
          </a:p>
          <a:p>
            <a:endParaRPr lang="es-CL" sz="2400" dirty="0" smtClean="0"/>
          </a:p>
          <a:p>
            <a:r>
              <a:rPr lang="es-CL" sz="2400" dirty="0" smtClean="0"/>
              <a:t>• Fortalecer </a:t>
            </a:r>
            <a:r>
              <a:rPr lang="es-CL" sz="2400" dirty="0"/>
              <a:t>la capacidad de gestión de las municipalidades, </a:t>
            </a:r>
            <a:endParaRPr lang="es-CL" sz="2400" dirty="0" smtClean="0"/>
          </a:p>
          <a:p>
            <a:endParaRPr lang="es-CL" sz="2400" dirty="0" smtClean="0"/>
          </a:p>
          <a:p>
            <a:r>
              <a:rPr lang="es-CL" sz="2400" dirty="0" smtClean="0"/>
              <a:t>• Instalar </a:t>
            </a:r>
            <a:r>
              <a:rPr lang="es-CL" sz="2400" dirty="0"/>
              <a:t>una cultura de mejoramiento continuo de los procesos de gestión de las municipalidades, basada en la autoevaluación y la aplicación de planes o iniciativas de mejora, </a:t>
            </a:r>
            <a:endParaRPr lang="es-CL" sz="2400" dirty="0" smtClean="0"/>
          </a:p>
          <a:p>
            <a:endParaRPr lang="es-CL" sz="2400" dirty="0" smtClean="0"/>
          </a:p>
          <a:p>
            <a:r>
              <a:rPr lang="es-CL" sz="2400" dirty="0" smtClean="0"/>
              <a:t>• Trazar </a:t>
            </a:r>
            <a:r>
              <a:rPr lang="es-CL" sz="2400" dirty="0"/>
              <a:t>un camino hacia la excelencia en la gestión de los servicios municipales, </a:t>
            </a:r>
            <a:endParaRPr lang="es-CL" sz="2400" dirty="0" smtClean="0"/>
          </a:p>
        </p:txBody>
      </p:sp>
      <p:pic>
        <p:nvPicPr>
          <p:cNvPr id="5" name="4 Imagen" descr="Nuevo Formato Logo Municipalidad Tiempos Nue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2160364" cy="65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5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DIAGNOSTICO NACIONAL DE LA GESTION MUNICIPAL</a:t>
            </a:r>
            <a:endParaRPr lang="es-C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430719" cy="401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339752" y="6120908"/>
            <a:ext cx="5184576" cy="372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Fuente: Autoevaluación año 2015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17" y="74406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3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Relación Modelo de Gestion – PMG  2016</a:t>
            </a:r>
            <a:endParaRPr lang="es-CL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255989"/>
              </p:ext>
            </p:extLst>
          </p:nvPr>
        </p:nvGraphicFramePr>
        <p:xfrm>
          <a:off x="467544" y="1268760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1. Estrategia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1. Estrategia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2. Liderazgo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3. Competencias de las personas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4. Capacitación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5. Bienestar y seguridad en el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6. Ingresos</a:t>
                      </a:r>
                      <a:r>
                        <a:rPr lang="es-CL" baseline="0" dirty="0" smtClean="0"/>
                        <a:t> municipales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7. Presupuesto municipal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8. Recursos materiales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9. Satisfacción</a:t>
                      </a:r>
                      <a:r>
                        <a:rPr lang="es-CL" baseline="0" dirty="0" smtClean="0"/>
                        <a:t> de usuari@s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10. Comunicación con los usuarios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11. Procesos de la prestacion de los servicios municipales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12. Procesos</a:t>
                      </a:r>
                      <a:r>
                        <a:rPr lang="es-CL" baseline="0" dirty="0" smtClean="0"/>
                        <a:t> de apoyo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383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9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68589"/>
              </p:ext>
            </p:extLst>
          </p:nvPr>
        </p:nvGraphicFramePr>
        <p:xfrm>
          <a:off x="467544" y="1916832"/>
          <a:ext cx="8229600" cy="45135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86608"/>
                <a:gridCol w="1440160"/>
                <a:gridCol w="4402832"/>
              </a:tblGrid>
              <a:tr h="115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3556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Instalar las capacidades de descripción y mejora de los procesos Internos Municipales.</a:t>
                      </a:r>
                      <a:endParaRPr lang="es-CL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Alta 60 %</a:t>
                      </a:r>
                      <a:endParaRPr lang="es-CL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2200" dirty="0">
                          <a:effectLst/>
                        </a:rPr>
                        <a:t>Capacitar al personal Municipal en la modelación y descripción  de procesos.</a:t>
                      </a:r>
                      <a:endParaRPr lang="es-CL" sz="2200" dirty="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 </a:t>
                      </a:r>
                      <a:endParaRPr lang="es-CL" sz="2200" dirty="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 </a:t>
                      </a:r>
                      <a:endParaRPr lang="es-CL" sz="2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2200" dirty="0">
                          <a:effectLst/>
                        </a:rPr>
                        <a:t>Desarrollar la descripción de dos procesos Municipales relacionados con la prestación de servicios a usuarios internos o externos. </a:t>
                      </a:r>
                      <a:endParaRPr lang="es-CL" sz="2200" dirty="0"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 </a:t>
                      </a:r>
                      <a:endParaRPr lang="es-CL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</a:tbl>
          </a:graphicData>
        </a:graphic>
      </p:graphicFrame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PMG 2016</a:t>
            </a:r>
            <a:br>
              <a:rPr lang="es-CL" dirty="0" smtClean="0"/>
            </a:br>
            <a:r>
              <a:rPr lang="es-CL" dirty="0" smtClean="0"/>
              <a:t>Ponderación Alta</a:t>
            </a: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6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38904"/>
              </p:ext>
            </p:extLst>
          </p:nvPr>
        </p:nvGraphicFramePr>
        <p:xfrm>
          <a:off x="457200" y="1700808"/>
          <a:ext cx="8229600" cy="38145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86608"/>
                <a:gridCol w="1440160"/>
                <a:gridCol w="4402832"/>
              </a:tblGrid>
              <a:tr h="579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3031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Generar y potenciar  Instancias de Capacitación Internas tendientes al mejoramiento de las habilidades y competencias de  los funcionarios 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30 %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Desarrollar capacitaciones atingentes a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desarrollo de los puestos de trabajo </a:t>
                      </a:r>
                      <a:r>
                        <a:rPr lang="es-ES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( </a:t>
                      </a: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ejemplo Ley de transparencia, Ley de Compras Publicas, 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etc. ) y,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Fortalecimiento de los equipos de trabajo </a:t>
                      </a:r>
                      <a:r>
                        <a:rPr lang="es-ES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/>
              <a:t>Ponderación Media</a:t>
            </a: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3675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01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Ponderación Baja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45370"/>
              </p:ext>
            </p:extLst>
          </p:nvPr>
        </p:nvGraphicFramePr>
        <p:xfrm>
          <a:off x="457200" y="1600200"/>
          <a:ext cx="8229600" cy="45156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86608"/>
                <a:gridCol w="1440160"/>
                <a:gridCol w="4402832"/>
              </a:tblGrid>
              <a:tr h="115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3556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Aplicar </a:t>
                      </a: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estandarización de documentos al interior del municipio de acuerdo los formatos actualizados y aprobados; y generar instancias de coordi-nación interunidades municipales</a:t>
                      </a:r>
                      <a:r>
                        <a:rPr lang="es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Baja 10%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Aplicar formatos de documentación institucionales de acuerdo a modelos establecidos y </a:t>
                      </a:r>
                      <a:r>
                        <a:rPr lang="es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aprobados (previamente </a:t>
                      </a: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revisados, validados por Secplac, Administración y </a:t>
                      </a:r>
                      <a:r>
                        <a:rPr lang="es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Alcaldía).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Participar del desarrollo de equipos de trabajo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1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-media-cache-ak0.pinimg.com/564x/b3/b7/d5/b3b7d5082ca95bad01924daaa49a246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708" y="1340768"/>
            <a:ext cx="44577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88305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66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</TotalTime>
  <Words>388</Words>
  <Application>Microsoft Office PowerPoint</Application>
  <PresentationFormat>Presentación en pantalla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PROGRAMA DE MEJORAMIENTO DE GESTION AÑO 2016</vt:lpstr>
      <vt:lpstr>CONTEXTO LEGAL</vt:lpstr>
      <vt:lpstr>ORIENTACIONES</vt:lpstr>
      <vt:lpstr>DIAGNOSTICO NACIONAL DE LA GESTION MUNICIPAL</vt:lpstr>
      <vt:lpstr>Relación Modelo de Gestion – PMG  2016</vt:lpstr>
      <vt:lpstr>PMG 2016 Ponderación Alta</vt:lpstr>
      <vt:lpstr>Presentación de PowerPoint</vt:lpstr>
      <vt:lpstr>Ponderación Baja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MEJORAMIENTO DE GESTION AÑO 2016</dc:title>
  <dc:creator>transito</dc:creator>
  <cp:lastModifiedBy>transito</cp:lastModifiedBy>
  <cp:revision>10</cp:revision>
  <dcterms:created xsi:type="dcterms:W3CDTF">2016-03-07T19:56:58Z</dcterms:created>
  <dcterms:modified xsi:type="dcterms:W3CDTF">2016-03-08T02:29:46Z</dcterms:modified>
</cp:coreProperties>
</file>